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"/>
  </p:notesMasterIdLst>
  <p:sldIdLst>
    <p:sldId id="256" r:id="rId2"/>
    <p:sldId id="258" r:id="rId3"/>
    <p:sldId id="259" r:id="rId4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userDrawn="1">
          <p15:clr>
            <a:srgbClr val="A4A3A4"/>
          </p15:clr>
        </p15:guide>
        <p15:guide id="3" orient="horz" userDrawn="1">
          <p15:clr>
            <a:srgbClr val="A4A3A4"/>
          </p15:clr>
        </p15:guide>
        <p15:guide id="4" pos="1549" userDrawn="1">
          <p15:clr>
            <a:srgbClr val="A4A3A4"/>
          </p15:clr>
        </p15:guide>
        <p15:guide id="5" pos="7680" userDrawn="1">
          <p15:clr>
            <a:srgbClr val="A4A3A4"/>
          </p15:clr>
        </p15:guide>
        <p15:guide id="6" orient="horz" pos="4320" userDrawn="1">
          <p15:clr>
            <a:srgbClr val="A4A3A4"/>
          </p15:clr>
        </p15:guide>
        <p15:guide id="7" pos="139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4336" autoAdjust="0"/>
    <p:restoredTop sz="94660"/>
  </p:normalViewPr>
  <p:slideViewPr>
    <p:cSldViewPr snapToGrid="0" showGuides="1">
      <p:cViewPr varScale="1">
        <p:scale>
          <a:sx n="114" d="100"/>
          <a:sy n="114" d="100"/>
        </p:scale>
        <p:origin x="1086" y="108"/>
      </p:cViewPr>
      <p:guideLst>
        <p:guide orient="horz" pos="2160"/>
        <p:guide/>
        <p:guide orient="horz"/>
        <p:guide pos="1549"/>
        <p:guide pos="7680"/>
        <p:guide orient="horz" pos="4320"/>
        <p:guide pos="139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A4B6B8-C649-4A69-8506-B0667C29A5E4}" type="datetimeFigureOut">
              <a:rPr kumimoji="1" lang="ja-JP" altLang="en-US" smtClean="0"/>
              <a:t>2021/9/30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18B67D-7A84-430C-B2CA-B32F79F25F9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975083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036637"/>
          </a:xfrm>
        </p:spPr>
        <p:txBody>
          <a:bodyPr anchor="b"/>
          <a:lstStyle>
            <a:lvl1pPr algn="ctr">
              <a:defRPr sz="60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kumimoji="1" lang="ja-JP" altLang="en-US" dirty="0"/>
              <a:t>マスター タイトルの書式設定</a:t>
            </a:r>
          </a:p>
        </p:txBody>
      </p:sp>
      <p:pic>
        <p:nvPicPr>
          <p:cNvPr id="11" name="Picture 2" descr="1280x1024 Minimal Gray to White Gradient"/>
          <p:cNvPicPr>
            <a:picLocks noChangeAspect="1" noChangeArrowheads="1"/>
          </p:cNvPicPr>
          <p:nvPr userDrawn="1"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517" y="-12700"/>
            <a:ext cx="12217567" cy="68707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図 3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5" r="4141" b="48383"/>
          <a:stretch/>
        </p:blipFill>
        <p:spPr>
          <a:xfrm>
            <a:off x="0" y="2922498"/>
            <a:ext cx="12211050" cy="3954552"/>
          </a:xfrm>
          <a:prstGeom prst="rect">
            <a:avLst/>
          </a:prstGeom>
        </p:spPr>
      </p:pic>
      <p:sp>
        <p:nvSpPr>
          <p:cNvPr id="5" name="正方形/長方形 4"/>
          <p:cNvSpPr/>
          <p:nvPr userDrawn="1"/>
        </p:nvSpPr>
        <p:spPr>
          <a:xfrm>
            <a:off x="5071008" y="6540843"/>
            <a:ext cx="239161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100" b="0" i="0" u="none" strike="noStrike" dirty="0">
                <a:effectLst/>
                <a:latin typeface="メイリオ" panose="020B0604030504040204" pitchFamily="50" charset="-128"/>
                <a:ea typeface="メイリオ" panose="020B0604030504040204" pitchFamily="50" charset="-128"/>
              </a:rPr>
              <a:t>© XXX Inc. All Rights Reserved.</a:t>
            </a:r>
            <a:endParaRPr lang="ja-JP" altLang="en-US" sz="11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135624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E10D0F-5920-4471-9AFF-B61B8938A6A9}" type="datetimeFigureOut">
              <a:rPr kumimoji="1" lang="ja-JP" altLang="en-US" smtClean="0"/>
              <a:t>2021/9/30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9DBE7-6720-4634-A4A8-0334E1EB3B3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538255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E10D0F-5920-4471-9AFF-B61B8938A6A9}" type="datetimeFigureOut">
              <a:rPr kumimoji="1" lang="ja-JP" altLang="en-US" smtClean="0"/>
              <a:t>2021/9/30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9DBE7-6720-4634-A4A8-0334E1EB3B3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885328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1280x1024 Minimal Gray to White Gradient"/>
          <p:cNvPicPr>
            <a:picLocks noChangeAspect="1" noChangeArrowheads="1"/>
          </p:cNvPicPr>
          <p:nvPr userDrawn="1"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517" y="-12700"/>
            <a:ext cx="12217567" cy="68707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図 7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63" r="4165" b="39766"/>
          <a:stretch/>
        </p:blipFill>
        <p:spPr>
          <a:xfrm rot="5400000">
            <a:off x="-2346346" y="2327295"/>
            <a:ext cx="6858002" cy="2203412"/>
          </a:xfrm>
          <a:prstGeom prst="rect">
            <a:avLst/>
          </a:prstGeom>
        </p:spPr>
      </p:pic>
      <p:cxnSp>
        <p:nvCxnSpPr>
          <p:cNvPr id="9" name="直線コネクタ 8"/>
          <p:cNvCxnSpPr/>
          <p:nvPr userDrawn="1"/>
        </p:nvCxnSpPr>
        <p:spPr>
          <a:xfrm>
            <a:off x="2343150" y="1162050"/>
            <a:ext cx="9486900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コンテンツ プレースホルダー 16"/>
          <p:cNvSpPr>
            <a:spLocks noGrp="1"/>
          </p:cNvSpPr>
          <p:nvPr>
            <p:ph idx="13"/>
          </p:nvPr>
        </p:nvSpPr>
        <p:spPr>
          <a:xfrm>
            <a:off x="2463800" y="1554479"/>
            <a:ext cx="9499600" cy="4351338"/>
          </a:xfrm>
        </p:spPr>
        <p:txBody>
          <a:bodyPr/>
          <a:lstStyle/>
          <a:p>
            <a:endParaRPr kumimoji="1"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463800" y="108108"/>
            <a:ext cx="9525038" cy="1325563"/>
          </a:xfrm>
        </p:spPr>
        <p:txBody>
          <a:bodyPr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9271000" y="6538928"/>
            <a:ext cx="2743200" cy="365125"/>
          </a:xfrm>
        </p:spPr>
        <p:txBody>
          <a:bodyPr/>
          <a:lstStyle/>
          <a:p>
            <a:fld id="{B469DBE7-6720-4634-A4A8-0334E1EB3B3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882502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/>
          <p:cNvSpPr/>
          <p:nvPr userDrawn="1"/>
        </p:nvSpPr>
        <p:spPr>
          <a:xfrm>
            <a:off x="4882348" y="6388443"/>
            <a:ext cx="246413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100" b="0" i="0" u="none" strike="noStrike" dirty="0">
                <a:effectLst/>
                <a:latin typeface="メイリオ" panose="020B0604030504040204" pitchFamily="50" charset="-128"/>
                <a:ea typeface="メイリオ" panose="020B0604030504040204" pitchFamily="50" charset="-128"/>
              </a:rPr>
              <a:t>© Basic Inc. All Rights Reserved.</a:t>
            </a:r>
            <a:endParaRPr lang="ja-JP" altLang="en-US" sz="11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9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9118600" y="6386528"/>
            <a:ext cx="2743200" cy="365125"/>
          </a:xfrm>
        </p:spPr>
        <p:txBody>
          <a:bodyPr/>
          <a:lstStyle/>
          <a:p>
            <a:fld id="{B469DBE7-6720-4634-A4A8-0334E1EB3B38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pic>
        <p:nvPicPr>
          <p:cNvPr id="10" name="Picture 2" descr="1280x1024 Minimal Gray to White Gradient"/>
          <p:cNvPicPr>
            <a:picLocks noChangeAspect="1" noChangeArrowheads="1"/>
          </p:cNvPicPr>
          <p:nvPr userDrawn="1"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517" y="-12700"/>
            <a:ext cx="12217567" cy="68707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図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56" t="-2" r="-2985" b="46320"/>
          <a:stretch/>
        </p:blipFill>
        <p:spPr>
          <a:xfrm flipH="1">
            <a:off x="9780000" y="6033164"/>
            <a:ext cx="2412000" cy="824836"/>
          </a:xfrm>
          <a:prstGeom prst="rect">
            <a:avLst/>
          </a:prstGeom>
        </p:spPr>
      </p:pic>
      <p:sp>
        <p:nvSpPr>
          <p:cNvPr id="8" name="タイトル 1"/>
          <p:cNvSpPr>
            <a:spLocks noGrp="1"/>
          </p:cNvSpPr>
          <p:nvPr>
            <p:ph type="title"/>
          </p:nvPr>
        </p:nvSpPr>
        <p:spPr>
          <a:xfrm>
            <a:off x="2482850" y="-44292"/>
            <a:ext cx="9525038" cy="1325563"/>
          </a:xfrm>
        </p:spPr>
        <p:txBody>
          <a:bodyPr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kumimoji="1" lang="ja-JP" altLang="en-US" dirty="0"/>
              <a:t>マスター タイトルの書式設定</a:t>
            </a:r>
          </a:p>
        </p:txBody>
      </p:sp>
      <p:pic>
        <p:nvPicPr>
          <p:cNvPr id="11" name="図 10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99" r="-2986" b="48841"/>
          <a:stretch/>
        </p:blipFill>
        <p:spPr>
          <a:xfrm rot="10800000" flipH="1">
            <a:off x="19133" y="-8790"/>
            <a:ext cx="2412000" cy="811649"/>
          </a:xfrm>
          <a:prstGeom prst="rect">
            <a:avLst/>
          </a:prstGeom>
        </p:spPr>
      </p:pic>
      <p:cxnSp>
        <p:nvCxnSpPr>
          <p:cNvPr id="13" name="直線コネクタ 12"/>
          <p:cNvCxnSpPr/>
          <p:nvPr userDrawn="1"/>
        </p:nvCxnSpPr>
        <p:spPr>
          <a:xfrm>
            <a:off x="2343150" y="1162050"/>
            <a:ext cx="9486900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762000" y="1647825"/>
            <a:ext cx="5181600" cy="4351338"/>
          </a:xfrm>
        </p:spPr>
        <p:txBody>
          <a:bodyPr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2pPr>
            <a:lvl3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3pPr>
            <a:lvl4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4pPr>
            <a:lvl5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16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096000" y="1647825"/>
            <a:ext cx="5181600" cy="4351338"/>
          </a:xfrm>
        </p:spPr>
        <p:txBody>
          <a:bodyPr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2pPr>
            <a:lvl3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3pPr>
            <a:lvl4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4pPr>
            <a:lvl5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42727748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2pPr>
            <a:lvl3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3pPr>
            <a:lvl4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4pPr>
            <a:lvl5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2pPr>
            <a:lvl3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3pPr>
            <a:lvl4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4pPr>
            <a:lvl5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E10D0F-5920-4471-9AFF-B61B8938A6A9}" type="datetimeFigureOut">
              <a:rPr kumimoji="1" lang="ja-JP" altLang="en-US" smtClean="0"/>
              <a:t>2021/9/30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9DBE7-6720-4634-A4A8-0334E1EB3B3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890162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E10D0F-5920-4471-9AFF-B61B8938A6A9}" type="datetimeFigureOut">
              <a:rPr kumimoji="1" lang="ja-JP" altLang="en-US" smtClean="0"/>
              <a:t>2021/9/30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9DBE7-6720-4634-A4A8-0334E1EB3B3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816920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E10D0F-5920-4471-9AFF-B61B8938A6A9}" type="datetimeFigureOut">
              <a:rPr kumimoji="1" lang="ja-JP" altLang="en-US" smtClean="0"/>
              <a:t>2021/9/30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9DBE7-6720-4634-A4A8-0334E1EB3B3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674008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E10D0F-5920-4471-9AFF-B61B8938A6A9}" type="datetimeFigureOut">
              <a:rPr kumimoji="1" lang="ja-JP" altLang="en-US" smtClean="0"/>
              <a:t>2021/9/30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9DBE7-6720-4634-A4A8-0334E1EB3B3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732238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E10D0F-5920-4471-9AFF-B61B8938A6A9}" type="datetimeFigureOut">
              <a:rPr kumimoji="1" lang="ja-JP" altLang="en-US" smtClean="0"/>
              <a:t>2021/9/30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9DBE7-6720-4634-A4A8-0334E1EB3B3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306928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E10D0F-5920-4471-9AFF-B61B8938A6A9}" type="datetimeFigureOut">
              <a:rPr kumimoji="1" lang="ja-JP" altLang="en-US" smtClean="0"/>
              <a:t>2021/9/30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9DBE7-6720-4634-A4A8-0334E1EB3B3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347486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/>
              <a:t>マスター テキストの書式設定</a:t>
            </a:r>
          </a:p>
          <a:p>
            <a:pPr lvl="1"/>
            <a:r>
              <a:rPr kumimoji="1" lang="ja-JP" altLang="en-US" dirty="0"/>
              <a:t>第 </a:t>
            </a:r>
            <a:r>
              <a:rPr kumimoji="1" lang="en-US" altLang="ja-JP" dirty="0"/>
              <a:t>2 </a:t>
            </a:r>
            <a:r>
              <a:rPr kumimoji="1" lang="ja-JP" altLang="en-US" dirty="0"/>
              <a:t>レベル</a:t>
            </a:r>
          </a:p>
          <a:p>
            <a:pPr lvl="2"/>
            <a:r>
              <a:rPr kumimoji="1" lang="ja-JP" altLang="en-US" dirty="0"/>
              <a:t>第 </a:t>
            </a:r>
            <a:r>
              <a:rPr kumimoji="1" lang="en-US" altLang="ja-JP" dirty="0"/>
              <a:t>3 </a:t>
            </a:r>
            <a:r>
              <a:rPr kumimoji="1" lang="ja-JP" altLang="en-US" dirty="0"/>
              <a:t>レベル</a:t>
            </a:r>
          </a:p>
          <a:p>
            <a:pPr lvl="3"/>
            <a:r>
              <a:rPr kumimoji="1" lang="ja-JP" altLang="en-US" dirty="0"/>
              <a:t>第 </a:t>
            </a:r>
            <a:r>
              <a:rPr kumimoji="1" lang="en-US" altLang="ja-JP" dirty="0"/>
              <a:t>4 </a:t>
            </a:r>
            <a:r>
              <a:rPr kumimoji="1" lang="ja-JP" altLang="en-US" dirty="0"/>
              <a:t>レベル</a:t>
            </a:r>
          </a:p>
          <a:p>
            <a:pPr lvl="4"/>
            <a:r>
              <a:rPr kumimoji="1" lang="ja-JP" altLang="en-US" dirty="0"/>
              <a:t>第 </a:t>
            </a:r>
            <a:r>
              <a:rPr kumimoji="1" lang="en-US" altLang="ja-JP" dirty="0"/>
              <a:t>5 </a:t>
            </a:r>
            <a:r>
              <a:rPr kumimoji="1" lang="ja-JP" altLang="en-US" dirty="0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E10D0F-5920-4471-9AFF-B61B8938A6A9}" type="datetimeFigureOut">
              <a:rPr kumimoji="1" lang="ja-JP" altLang="en-US" smtClean="0"/>
              <a:t>2021/9/30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69DBE7-6720-4634-A4A8-0334E1EB3B3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163330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000" kern="1200">
          <a:solidFill>
            <a:schemeClr val="tx1"/>
          </a:solidFill>
          <a:latin typeface="メイリオ"/>
          <a:ea typeface="メイリオ"/>
          <a:cs typeface="メイリオ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メイリオ"/>
          <a:ea typeface="メイリオ"/>
          <a:cs typeface="メイリオ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メイリオ"/>
          <a:ea typeface="メイリオ"/>
          <a:cs typeface="メイリオ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メイリオ"/>
          <a:ea typeface="メイリオ"/>
          <a:cs typeface="メイリオ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メイリオ"/>
          <a:ea typeface="メイリオ"/>
          <a:cs typeface="メイリオ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メイリオ"/>
          <a:ea typeface="メイリオ"/>
          <a:cs typeface="メイリオ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rayspace.xyz/CG/contents/path_tracing_implementation/" TargetMode="External"/><Relationship Id="rId2" Type="http://schemas.openxmlformats.org/officeDocument/2006/relationships/hyperlink" Target="https://raytracing.github.io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タイトル 15"/>
          <p:cNvSpPr>
            <a:spLocks noGrp="1"/>
          </p:cNvSpPr>
          <p:nvPr>
            <p:ph type="title"/>
          </p:nvPr>
        </p:nvSpPr>
        <p:spPr>
          <a:xfrm>
            <a:off x="2463800" y="-28575"/>
            <a:ext cx="9499600" cy="1325563"/>
          </a:xfrm>
        </p:spPr>
        <p:txBody>
          <a:bodyPr/>
          <a:lstStyle/>
          <a:p>
            <a:r>
              <a:rPr kumimoji="1"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パストレーシング・レンダラーの製作</a:t>
            </a:r>
          </a:p>
        </p:txBody>
      </p:sp>
      <p:sp>
        <p:nvSpPr>
          <p:cNvPr id="17" name="コンテンツ プレースホルダー 16"/>
          <p:cNvSpPr>
            <a:spLocks noGrp="1"/>
          </p:cNvSpPr>
          <p:nvPr>
            <p:ph idx="4294967295"/>
          </p:nvPr>
        </p:nvSpPr>
        <p:spPr>
          <a:xfrm>
            <a:off x="2463800" y="1328166"/>
            <a:ext cx="9499600" cy="5424972"/>
          </a:xfrm>
        </p:spPr>
        <p:txBody>
          <a:bodyPr>
            <a:noAutofit/>
          </a:bodyPr>
          <a:lstStyle/>
          <a:p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概要</a:t>
            </a:r>
            <a:endParaRPr lang="en-US" altLang="ja-JP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lvl="1"/>
            <a:r>
              <a:rPr lang="en-US" altLang="ja-JP" sz="2000" dirty="0">
                <a:latin typeface="Meiryo UI" panose="020B0604030504040204" pitchFamily="50" charset="-128"/>
                <a:ea typeface="Meiryo UI" panose="020B0604030504040204" pitchFamily="50" charset="-128"/>
              </a:rPr>
              <a:t>C</a:t>
            </a:r>
            <a:r>
              <a:rPr lang="ja-JP" altLang="en-US" sz="2000" dirty="0">
                <a:latin typeface="Meiryo UI" panose="020B0604030504040204" pitchFamily="50" charset="-128"/>
                <a:ea typeface="Meiryo UI" panose="020B0604030504040204" pitchFamily="50" charset="-128"/>
              </a:rPr>
              <a:t>言語を用いてパストレーシングを実装し、様々なプログラミング言語から使用できる</a:t>
            </a:r>
            <a:br>
              <a:rPr lang="en-US" altLang="ja-JP" sz="2000" dirty="0">
                <a:latin typeface="Meiryo UI" panose="020B0604030504040204" pitchFamily="50" charset="-128"/>
                <a:ea typeface="Meiryo UI" panose="020B0604030504040204" pitchFamily="50" charset="-128"/>
              </a:rPr>
            </a:br>
            <a:r>
              <a:rPr lang="ja-JP" altLang="en-US" sz="2000" dirty="0">
                <a:latin typeface="Meiryo UI" panose="020B0604030504040204" pitchFamily="50" charset="-128"/>
                <a:ea typeface="Meiryo UI" panose="020B0604030504040204" pitchFamily="50" charset="-128"/>
              </a:rPr>
              <a:t>レンダリングライブラリを製作した。</a:t>
            </a:r>
            <a:endParaRPr lang="en-US" altLang="ja-JP" sz="2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lvl="1"/>
            <a:endParaRPr lang="en-US" altLang="ja-JP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lvl="1"/>
            <a:r>
              <a:rPr lang="ja-JP" altLang="en-US" sz="2000" dirty="0">
                <a:latin typeface="Meiryo UI" panose="020B0604030504040204" pitchFamily="50" charset="-128"/>
                <a:ea typeface="Meiryo UI" panose="020B0604030504040204" pitchFamily="50" charset="-128"/>
              </a:rPr>
              <a:t>レンダラーとは</a:t>
            </a:r>
            <a:endParaRPr lang="en-US" altLang="ja-JP" sz="2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lvl="2"/>
            <a:r>
              <a:rPr lang="en-US" altLang="ja-JP" sz="1800" dirty="0">
                <a:latin typeface="Meiryo UI" panose="020B0604030504040204" pitchFamily="50" charset="-128"/>
                <a:ea typeface="Meiryo UI" panose="020B0604030504040204" pitchFamily="50" charset="-128"/>
              </a:rPr>
              <a:t>3D</a:t>
            </a:r>
            <a:r>
              <a:rPr lang="ja-JP" altLang="en-US" sz="1800" dirty="0">
                <a:latin typeface="Meiryo UI" panose="020B0604030504040204" pitchFamily="50" charset="-128"/>
                <a:ea typeface="Meiryo UI" panose="020B0604030504040204" pitchFamily="50" charset="-128"/>
              </a:rPr>
              <a:t>モデルなどが配置されたシーンをから</a:t>
            </a:r>
            <a:br>
              <a:rPr lang="en-US" altLang="ja-JP" sz="1800" dirty="0">
                <a:latin typeface="Meiryo UI" panose="020B0604030504040204" pitchFamily="50" charset="-128"/>
                <a:ea typeface="Meiryo UI" panose="020B0604030504040204" pitchFamily="50" charset="-128"/>
              </a:rPr>
            </a:br>
            <a:r>
              <a:rPr lang="ja-JP" altLang="en-US" sz="1800" dirty="0">
                <a:latin typeface="Meiryo UI" panose="020B0604030504040204" pitchFamily="50" charset="-128"/>
                <a:ea typeface="Meiryo UI" panose="020B0604030504040204" pitchFamily="50" charset="-128"/>
              </a:rPr>
              <a:t>仮想的なカメラに映る画像を生成する</a:t>
            </a:r>
            <a:br>
              <a:rPr lang="en-US" altLang="ja-JP" sz="1800" dirty="0">
                <a:latin typeface="Meiryo UI" panose="020B0604030504040204" pitchFamily="50" charset="-128"/>
                <a:ea typeface="Meiryo UI" panose="020B0604030504040204" pitchFamily="50" charset="-128"/>
              </a:rPr>
            </a:br>
            <a:r>
              <a:rPr lang="ja-JP" altLang="en-US" sz="1800" dirty="0">
                <a:latin typeface="Meiryo UI" panose="020B0604030504040204" pitchFamily="50" charset="-128"/>
                <a:ea typeface="Meiryo UI" panose="020B0604030504040204" pitchFamily="50" charset="-128"/>
              </a:rPr>
              <a:t>ソフトウェア。</a:t>
            </a:r>
            <a:r>
              <a:rPr lang="en-US" altLang="ja-JP" sz="1800" dirty="0">
                <a:latin typeface="Meiryo UI" panose="020B0604030504040204" pitchFamily="50" charset="-128"/>
                <a:ea typeface="Meiryo UI" panose="020B0604030504040204" pitchFamily="50" charset="-128"/>
              </a:rPr>
              <a:t>3DCAD</a:t>
            </a:r>
            <a:r>
              <a:rPr lang="ja-JP" altLang="en-US" sz="1800" dirty="0">
                <a:latin typeface="Meiryo UI" panose="020B0604030504040204" pitchFamily="50" charset="-128"/>
                <a:ea typeface="Meiryo UI" panose="020B0604030504040204" pitchFamily="50" charset="-128"/>
              </a:rPr>
              <a:t>や</a:t>
            </a:r>
            <a:r>
              <a:rPr lang="en-US" altLang="ja-JP" sz="1800" dirty="0">
                <a:latin typeface="Meiryo UI" panose="020B0604030504040204" pitchFamily="50" charset="-128"/>
                <a:ea typeface="Meiryo UI" panose="020B0604030504040204" pitchFamily="50" charset="-128"/>
              </a:rPr>
              <a:t>3DCG</a:t>
            </a:r>
            <a:r>
              <a:rPr lang="ja-JP" altLang="en-US" sz="1800" dirty="0">
                <a:latin typeface="Meiryo UI" panose="020B0604030504040204" pitchFamily="50" charset="-128"/>
                <a:ea typeface="Meiryo UI" panose="020B0604030504040204" pitchFamily="50" charset="-128"/>
              </a:rPr>
              <a:t>ソフトに</a:t>
            </a:r>
            <a:br>
              <a:rPr lang="en-US" altLang="ja-JP" sz="1800" dirty="0">
                <a:latin typeface="Meiryo UI" panose="020B0604030504040204" pitchFamily="50" charset="-128"/>
                <a:ea typeface="Meiryo UI" panose="020B0604030504040204" pitchFamily="50" charset="-128"/>
              </a:rPr>
            </a:br>
            <a:r>
              <a:rPr lang="ja-JP" altLang="en-US" sz="1800" dirty="0">
                <a:latin typeface="Meiryo UI" panose="020B0604030504040204" pitchFamily="50" charset="-128"/>
                <a:ea typeface="Meiryo UI" panose="020B0604030504040204" pitchFamily="50" charset="-128"/>
              </a:rPr>
              <a:t>組み込まれている。</a:t>
            </a:r>
            <a:r>
              <a:rPr lang="en-US" altLang="ja-JP" sz="1800" dirty="0">
                <a:latin typeface="Meiryo UI" panose="020B0604030504040204" pitchFamily="50" charset="-128"/>
                <a:ea typeface="Meiryo UI" panose="020B0604030504040204" pitchFamily="50" charset="-128"/>
              </a:rPr>
              <a:t>Blender</a:t>
            </a:r>
            <a:r>
              <a:rPr lang="ja-JP" altLang="en-US" sz="1800" dirty="0">
                <a:latin typeface="Meiryo UI" panose="020B0604030504040204" pitchFamily="50" charset="-128"/>
                <a:ea typeface="Meiryo UI" panose="020B0604030504040204" pitchFamily="50" charset="-128"/>
              </a:rPr>
              <a:t>に入ってい</a:t>
            </a:r>
            <a:br>
              <a:rPr lang="en-US" altLang="ja-JP" sz="1800" dirty="0">
                <a:latin typeface="Meiryo UI" panose="020B0604030504040204" pitchFamily="50" charset="-128"/>
                <a:ea typeface="Meiryo UI" panose="020B0604030504040204" pitchFamily="50" charset="-128"/>
              </a:rPr>
            </a:br>
            <a:r>
              <a:rPr lang="ja-JP" altLang="en-US" sz="1800" dirty="0">
                <a:latin typeface="Meiryo UI" panose="020B0604030504040204" pitchFamily="50" charset="-128"/>
                <a:ea typeface="Meiryo UI" panose="020B0604030504040204" pitchFamily="50" charset="-128"/>
              </a:rPr>
              <a:t>るのは「</a:t>
            </a:r>
            <a:r>
              <a:rPr lang="en-US" altLang="ja-JP" sz="1800" dirty="0">
                <a:latin typeface="Meiryo UI" panose="020B0604030504040204" pitchFamily="50" charset="-128"/>
                <a:ea typeface="Meiryo UI" panose="020B0604030504040204" pitchFamily="50" charset="-128"/>
              </a:rPr>
              <a:t>Cycles</a:t>
            </a:r>
            <a:r>
              <a:rPr lang="ja-JP" altLang="en-US" sz="1800" dirty="0">
                <a:latin typeface="Meiryo UI" panose="020B0604030504040204" pitchFamily="50" charset="-128"/>
                <a:ea typeface="Meiryo UI" panose="020B0604030504040204" pitchFamily="50" charset="-128"/>
              </a:rPr>
              <a:t>」。</a:t>
            </a:r>
            <a:endParaRPr lang="en-US" altLang="ja-JP" sz="18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lvl="1"/>
            <a:endParaRPr lang="en-US" altLang="ja-JP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lvl="1"/>
            <a:r>
              <a:rPr lang="ja-JP" altLang="en-US" sz="2000" dirty="0">
                <a:latin typeface="Meiryo UI" panose="020B0604030504040204" pitchFamily="50" charset="-128"/>
                <a:ea typeface="Meiryo UI" panose="020B0604030504040204" pitchFamily="50" charset="-128"/>
              </a:rPr>
              <a:t>パストレーシングとは</a:t>
            </a:r>
            <a:endParaRPr lang="en-US" altLang="ja-JP" sz="2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lvl="2"/>
            <a:r>
              <a:rPr lang="ja-JP" altLang="en-US" sz="1800" dirty="0">
                <a:latin typeface="Meiryo UI" panose="020B0604030504040204" pitchFamily="50" charset="-128"/>
                <a:ea typeface="Meiryo UI" panose="020B0604030504040204" pitchFamily="50" charset="-128"/>
              </a:rPr>
              <a:t>モンテカルロ法を用いてレンダリング</a:t>
            </a:r>
            <a:br>
              <a:rPr lang="en-US" altLang="ja-JP" sz="1800" dirty="0">
                <a:latin typeface="Meiryo UI" panose="020B0604030504040204" pitchFamily="50" charset="-128"/>
                <a:ea typeface="Meiryo UI" panose="020B0604030504040204" pitchFamily="50" charset="-128"/>
              </a:rPr>
            </a:br>
            <a:r>
              <a:rPr lang="ja-JP" altLang="en-US" sz="1800" dirty="0">
                <a:latin typeface="Meiryo UI" panose="020B0604030504040204" pitchFamily="50" charset="-128"/>
                <a:ea typeface="Meiryo UI" panose="020B0604030504040204" pitchFamily="50" charset="-128"/>
              </a:rPr>
              <a:t>方程式を解くアルゴリズム。</a:t>
            </a:r>
            <a:endParaRPr lang="en-US" altLang="ja-JP" sz="18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lvl="1"/>
            <a:endParaRPr lang="en-US" altLang="ja-JP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lvl="1"/>
            <a:r>
              <a:rPr lang="ja-JP" altLang="en-US" sz="2200" dirty="0">
                <a:latin typeface="Meiryo UI" panose="020B0604030504040204" pitchFamily="50" charset="-128"/>
                <a:ea typeface="Meiryo UI" panose="020B0604030504040204" pitchFamily="50" charset="-128"/>
              </a:rPr>
              <a:t>参考ページ</a:t>
            </a:r>
            <a:endParaRPr lang="en-US" altLang="ja-JP" sz="2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lvl="2"/>
            <a:r>
              <a:rPr lang="en-US" altLang="ja-JP" sz="1600" b="1" i="0" dirty="0">
                <a:solidFill>
                  <a:srgbClr val="222222"/>
                </a:solidFill>
                <a:effectLst/>
                <a:latin typeface="Verdana" panose="020B0604030504040204" pitchFamily="34" charset="0"/>
              </a:rPr>
              <a:t>Ray Tracing in One Weekend</a:t>
            </a:r>
            <a:r>
              <a:rPr lang="en-US" altLang="ja-JP" sz="1600" b="1" i="0" dirty="0">
                <a:solidFill>
                  <a:srgbClr val="222222"/>
                </a:solidFill>
                <a:effectLst/>
                <a:latin typeface="Meiryo UI" panose="020B0604030504040204" pitchFamily="50" charset="-128"/>
                <a:ea typeface="Meiryo UI" panose="020B0604030504040204" pitchFamily="50" charset="-128"/>
              </a:rPr>
              <a:t>	</a:t>
            </a:r>
            <a:r>
              <a:rPr lang="en-US" altLang="ja-JP" sz="1400" i="0" dirty="0">
                <a:solidFill>
                  <a:srgbClr val="222222"/>
                </a:solidFill>
                <a:effectLst/>
                <a:latin typeface="Meiryo UI" panose="020B0604030504040204" pitchFamily="50" charset="-128"/>
                <a:ea typeface="Meiryo UI" panose="020B0604030504040204" pitchFamily="50" charset="-128"/>
                <a:hlinkClick r:id="rId2"/>
              </a:rPr>
              <a:t>https://raytracing.github.io/</a:t>
            </a:r>
            <a:endParaRPr lang="en-US" altLang="ja-JP" sz="14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lvl="2"/>
            <a:r>
              <a:rPr lang="en-US" altLang="ja-JP" sz="1400" dirty="0">
                <a:latin typeface="Meiryo UI" panose="020B0604030504040204" pitchFamily="50" charset="-128"/>
                <a:ea typeface="Meiryo UI" panose="020B0604030504040204" pitchFamily="50" charset="-128"/>
                <a:hlinkClick r:id="rId3"/>
              </a:rPr>
              <a:t>https://rayspace.xyz/CG/contents/path_tracing_implementation/</a:t>
            </a:r>
            <a:r>
              <a:rPr lang="en-US" altLang="ja-JP" sz="1400" dirty="0">
                <a:latin typeface="Meiryo UI" panose="020B0604030504040204" pitchFamily="50" charset="-128"/>
                <a:ea typeface="Meiryo UI" panose="020B0604030504040204" pitchFamily="50" charset="-128"/>
              </a:rPr>
              <a:t>	</a:t>
            </a: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D1FCF2CC-F5F6-4FEF-BD45-705C10257FB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7818" y="2841771"/>
            <a:ext cx="4115582" cy="2478338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F215E90F-BCB1-49DF-AA66-7863AD60BE7D}"/>
              </a:ext>
            </a:extLst>
          </p:cNvPr>
          <p:cNvSpPr txBox="1"/>
          <p:nvPr/>
        </p:nvSpPr>
        <p:spPr>
          <a:xfrm>
            <a:off x="7847818" y="5460268"/>
            <a:ext cx="43441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↑製作</a:t>
            </a:r>
            <a:r>
              <a:rPr kumimoji="1" lang="ja-JP" altLang="en-US" dirty="0"/>
              <a:t>したライブラリを使用したアプリ</a:t>
            </a:r>
            <a:r>
              <a:rPr kumimoji="1" lang="en-US" altLang="ja-JP" dirty="0"/>
              <a:t>(C++)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465530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タイトル 10"/>
          <p:cNvSpPr>
            <a:spLocks noGrp="1"/>
          </p:cNvSpPr>
          <p:nvPr>
            <p:ph type="title"/>
          </p:nvPr>
        </p:nvSpPr>
        <p:spPr>
          <a:xfrm>
            <a:off x="2482850" y="-44292"/>
            <a:ext cx="9525038" cy="1325563"/>
          </a:xfrm>
        </p:spPr>
        <p:txBody>
          <a:bodyPr/>
          <a:lstStyle/>
          <a:p>
            <a:r>
              <a:rPr kumimoji="1" lang="ja-JP" altLang="en-US" dirty="0"/>
              <a:t>レンダリング結果</a:t>
            </a:r>
            <a:r>
              <a:rPr kumimoji="1" lang="en-US" altLang="ja-JP" dirty="0"/>
              <a:t>1</a:t>
            </a:r>
            <a:endParaRPr kumimoji="1" lang="ja-JP" altLang="en-US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9BB5E4C6-C3A7-4C09-A4FA-9D11814A644F}"/>
              </a:ext>
            </a:extLst>
          </p:cNvPr>
          <p:cNvSpPr txBox="1"/>
          <p:nvPr/>
        </p:nvSpPr>
        <p:spPr>
          <a:xfrm>
            <a:off x="2482850" y="1219154"/>
            <a:ext cx="8406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作ったライブラリを</a:t>
            </a:r>
            <a:r>
              <a:rPr kumimoji="1" lang="en-US" altLang="ja-JP" dirty="0"/>
              <a:t>Python</a:t>
            </a:r>
            <a:r>
              <a:rPr kumimoji="1" lang="ja-JP" altLang="en-US" dirty="0"/>
              <a:t>から呼び出して静止画</a:t>
            </a:r>
            <a:r>
              <a:rPr lang="ja-JP" altLang="en-US" dirty="0"/>
              <a:t>をレンダリングした。</a:t>
            </a:r>
            <a:endParaRPr kumimoji="1" lang="ja-JP" altLang="en-US" dirty="0"/>
          </a:p>
        </p:txBody>
      </p:sp>
      <p:pic>
        <p:nvPicPr>
          <p:cNvPr id="17" name="図 16">
            <a:extLst>
              <a:ext uri="{FF2B5EF4-FFF2-40B4-BE49-F238E27FC236}">
                <a16:creationId xmlns:a16="http://schemas.microsoft.com/office/drawing/2014/main" id="{0EBDC661-D54C-4FF9-AFAF-779591A56E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850" y="2120021"/>
            <a:ext cx="8134711" cy="4575775"/>
          </a:xfrm>
          <a:prstGeom prst="rect">
            <a:avLst/>
          </a:prstGeom>
        </p:spPr>
      </p:pic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BF3D4902-964F-47AB-B000-3F61B18744BC}"/>
              </a:ext>
            </a:extLst>
          </p:cNvPr>
          <p:cNvSpPr txBox="1"/>
          <p:nvPr/>
        </p:nvSpPr>
        <p:spPr>
          <a:xfrm>
            <a:off x="2482850" y="1750689"/>
            <a:ext cx="8134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↓本気のレンダリング結果 </a:t>
            </a:r>
            <a:r>
              <a:rPr kumimoji="1" lang="en-US" altLang="ja-JP" dirty="0"/>
              <a:t>(1</a:t>
            </a:r>
            <a:r>
              <a:rPr kumimoji="1" lang="ja-JP" altLang="en-US" dirty="0"/>
              <a:t>ピクセルあたり</a:t>
            </a:r>
            <a:r>
              <a:rPr kumimoji="1" lang="en-US" altLang="ja-JP" dirty="0"/>
              <a:t>1000</a:t>
            </a:r>
            <a:r>
              <a:rPr kumimoji="1" lang="ja-JP" altLang="en-US" dirty="0"/>
              <a:t>回サンプリング</a:t>
            </a:r>
            <a:r>
              <a:rPr kumimoji="1" lang="en-US" altLang="ja-JP" dirty="0"/>
              <a:t>)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6560428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タイトル 10"/>
          <p:cNvSpPr>
            <a:spLocks noGrp="1"/>
          </p:cNvSpPr>
          <p:nvPr>
            <p:ph type="title"/>
          </p:nvPr>
        </p:nvSpPr>
        <p:spPr>
          <a:xfrm>
            <a:off x="2482850" y="-44292"/>
            <a:ext cx="9525038" cy="1325563"/>
          </a:xfrm>
        </p:spPr>
        <p:txBody>
          <a:bodyPr/>
          <a:lstStyle/>
          <a:p>
            <a:r>
              <a:rPr kumimoji="1" lang="ja-JP" altLang="en-US" dirty="0"/>
              <a:t>レンダリング結果</a:t>
            </a:r>
            <a:r>
              <a:rPr kumimoji="1" lang="en-US" altLang="ja-JP" dirty="0"/>
              <a:t>2</a:t>
            </a:r>
            <a:endParaRPr kumimoji="1" lang="ja-JP" altLang="en-US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9BB5E4C6-C3A7-4C09-A4FA-9D11814A644F}"/>
              </a:ext>
            </a:extLst>
          </p:cNvPr>
          <p:cNvSpPr txBox="1"/>
          <p:nvPr/>
        </p:nvSpPr>
        <p:spPr>
          <a:xfrm>
            <a:off x="2482850" y="1219154"/>
            <a:ext cx="8406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作ったライブラリを</a:t>
            </a:r>
            <a:r>
              <a:rPr kumimoji="1" lang="en-US" altLang="ja-JP" dirty="0"/>
              <a:t>Python</a:t>
            </a:r>
            <a:r>
              <a:rPr kumimoji="1" lang="ja-JP" altLang="en-US" dirty="0"/>
              <a:t>から呼び出して</a:t>
            </a:r>
            <a:r>
              <a:rPr lang="ja-JP" altLang="en-US" dirty="0"/>
              <a:t>動画をレンダリングした。</a:t>
            </a:r>
            <a:endParaRPr kumimoji="1" lang="ja-JP" altLang="en-US" dirty="0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BF3D4902-964F-47AB-B000-3F61B18744BC}"/>
              </a:ext>
            </a:extLst>
          </p:cNvPr>
          <p:cNvSpPr txBox="1"/>
          <p:nvPr/>
        </p:nvSpPr>
        <p:spPr>
          <a:xfrm>
            <a:off x="2482850" y="1750689"/>
            <a:ext cx="8134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↓動画のレンダリング結果 </a:t>
            </a:r>
            <a:r>
              <a:rPr kumimoji="1" lang="en-US" altLang="ja-JP" dirty="0"/>
              <a:t>(1</a:t>
            </a:r>
            <a:r>
              <a:rPr kumimoji="1" lang="ja-JP" altLang="en-US" dirty="0"/>
              <a:t>ピクセルあたり</a:t>
            </a:r>
            <a:r>
              <a:rPr lang="en-US" altLang="ja-JP"/>
              <a:t>1</a:t>
            </a:r>
            <a:r>
              <a:rPr lang="en-US" altLang="ja-JP" dirty="0"/>
              <a:t>0</a:t>
            </a:r>
            <a:r>
              <a:rPr kumimoji="1" lang="en-US" altLang="ja-JP"/>
              <a:t>0</a:t>
            </a:r>
            <a:r>
              <a:rPr kumimoji="1" lang="ja-JP" altLang="en-US" dirty="0"/>
              <a:t>回サンプリング</a:t>
            </a:r>
            <a:r>
              <a:rPr kumimoji="1" lang="en-US" altLang="ja-JP" dirty="0"/>
              <a:t>)</a:t>
            </a:r>
            <a:endParaRPr kumimoji="1" lang="ja-JP" altLang="en-US" dirty="0"/>
          </a:p>
        </p:txBody>
      </p:sp>
      <p:pic>
        <p:nvPicPr>
          <p:cNvPr id="5" name="result">
            <a:hlinkClick r:id="" action="ppaction://media"/>
            <a:extLst>
              <a:ext uri="{FF2B5EF4-FFF2-40B4-BE49-F238E27FC236}">
                <a16:creationId xmlns:a16="http://schemas.microsoft.com/office/drawing/2014/main" id="{3673EECA-E974-4796-8FCB-F4EAC287C6C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82849" y="2120021"/>
            <a:ext cx="8134711" cy="457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959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505</TotalTime>
  <Words>183</Words>
  <Application>Microsoft Office PowerPoint</Application>
  <PresentationFormat>ワイド画面</PresentationFormat>
  <Paragraphs>20</Paragraphs>
  <Slides>3</Slides>
  <Notes>0</Notes>
  <HiddenSlides>0</HiddenSlides>
  <MMClips>1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3</vt:i4>
      </vt:variant>
    </vt:vector>
  </HeadingPairs>
  <TitlesOfParts>
    <vt:vector size="10" baseType="lpstr">
      <vt:lpstr>Meiryo UI</vt:lpstr>
      <vt:lpstr>メイリオ</vt:lpstr>
      <vt:lpstr>游ゴシック</vt:lpstr>
      <vt:lpstr>Arial</vt:lpstr>
      <vt:lpstr>Calibri</vt:lpstr>
      <vt:lpstr>Verdana</vt:lpstr>
      <vt:lpstr>Office テーマ</vt:lpstr>
      <vt:lpstr>パストレーシング・レンダラーの製作</vt:lpstr>
      <vt:lpstr>レンダリング結果1</vt:lpstr>
      <vt:lpstr>レンダリング結果2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M tsubasa</dc:creator>
  <cp:lastModifiedBy>田中 康平</cp:lastModifiedBy>
  <cp:revision>30</cp:revision>
  <dcterms:created xsi:type="dcterms:W3CDTF">2018-07-13T23:39:31Z</dcterms:created>
  <dcterms:modified xsi:type="dcterms:W3CDTF">2021-09-29T22:38:54Z</dcterms:modified>
</cp:coreProperties>
</file>